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embeddedFontLst>
    <p:embeddedFont>
      <p:font typeface="M PLUS Rounded 1c"/>
      <p:regular r:id="rId21"/>
      <p:bold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font" Target="fonts/MPLUSRounded1c-bold.fntdata"/><Relationship Id="rId10" Type="http://schemas.openxmlformats.org/officeDocument/2006/relationships/slide" Target="slides/slide5.xml"/><Relationship Id="rId21" Type="http://schemas.openxmlformats.org/officeDocument/2006/relationships/font" Target="fonts/MPLUSRounded1c-regular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8ac9789cc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8ac9789cc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1eca06cbaa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1eca06cbaa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1f5e7f031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31f5e7f031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1f5e7f031e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31f5e7f031e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1f5e7f031e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31f5e7f031e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1f5e7f031e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31f5e7f031e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31f5e7f031e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31f5e7f031e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039b7d7636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039b7d7636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18b76c010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18b76c010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1eca06cbaa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1eca06cbaa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1eca06cbaa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1eca06cbaa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31eca06cbaa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31eca06cbaa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1eca06cbaa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1eca06cbaa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1eca06cbaa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31eca06cbaa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1eca06cbaa_0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31eca06cbaa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 algn="ctr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957038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957038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M PLUS Rounded 1c"/>
              <a:buChar char="●"/>
              <a:defRPr sz="32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1pPr>
            <a:lvl2pPr indent="-4064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 PLUS Rounded 1c"/>
              <a:buChar char="○"/>
              <a:defRPr sz="2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2pPr>
            <a:lvl3pPr indent="-3810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M PLUS Rounded 1c"/>
              <a:buChar char="■"/>
              <a:defRPr sz="24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3pPr>
            <a:lvl4pPr indent="-3683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M PLUS Rounded 1c"/>
              <a:buChar char="●"/>
              <a:defRPr sz="22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4pPr>
            <a:lvl5pPr indent="-3556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 PLUS Rounded 1c"/>
              <a:buChar char="○"/>
              <a:defRPr sz="20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5pPr>
            <a:lvl6pPr indent="-3429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 PLUS Rounded 1c"/>
              <a:buChar char="■"/>
              <a:defRPr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6pPr>
            <a:lvl7pPr indent="-3302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 PLUS Rounded 1c"/>
              <a:buChar char="●"/>
              <a:defRPr sz="16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 PLUS Rounded 1c"/>
              <a:buChar char="○"/>
              <a:defRPr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 PLUS Rounded 1c"/>
              <a:buChar char="■"/>
              <a:defRPr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24.png"/><Relationship Id="rId6" Type="http://schemas.openxmlformats.org/officeDocument/2006/relationships/image" Target="../media/image2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Relationship Id="rId4" Type="http://schemas.openxmlformats.org/officeDocument/2006/relationships/image" Target="../media/image25.png"/><Relationship Id="rId5" Type="http://schemas.openxmlformats.org/officeDocument/2006/relationships/image" Target="../media/image1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5.png"/><Relationship Id="rId4" Type="http://schemas.openxmlformats.org/officeDocument/2006/relationships/image" Target="../media/image2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5.png"/><Relationship Id="rId4" Type="http://schemas.openxmlformats.org/officeDocument/2006/relationships/image" Target="../media/image2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5.png"/><Relationship Id="rId5" Type="http://schemas.openxmlformats.org/officeDocument/2006/relationships/image" Target="../media/image1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Relationship Id="rId4" Type="http://schemas.openxmlformats.org/officeDocument/2006/relationships/image" Target="../media/image13.png"/><Relationship Id="rId5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１年</a:t>
            </a:r>
            <a:r>
              <a:rPr lang="ja"/>
              <a:t>ＬＣ情報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後期⑧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配列の基本</a:t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1119300" y="3626725"/>
            <a:ext cx="6905400" cy="12930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今回の授業の.ipynbファイルをダウンロードし、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Googleコラボにアップロードしましょう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（手順は第１回か第２回のスライド参照）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2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8.3 リストの操作（データの</a:t>
            </a:r>
            <a:r>
              <a:rPr lang="ja"/>
              <a:t>交換</a:t>
            </a:r>
            <a:r>
              <a:rPr lang="ja"/>
              <a:t>）</a:t>
            </a:r>
            <a:endParaRPr/>
          </a:p>
        </p:txBody>
      </p:sp>
      <p:sp>
        <p:nvSpPr>
          <p:cNvPr id="163" name="Google Shape;163;p22"/>
          <p:cNvSpPr txBox="1"/>
          <p:nvPr/>
        </p:nvSpPr>
        <p:spPr>
          <a:xfrm>
            <a:off x="1163125" y="966575"/>
            <a:ext cx="6462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リスト内の2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番目と5番目の要素を入れ替える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4" name="Google Shape;164;p22"/>
          <p:cNvSpPr txBox="1"/>
          <p:nvPr/>
        </p:nvSpPr>
        <p:spPr>
          <a:xfrm>
            <a:off x="223525" y="993925"/>
            <a:ext cx="8634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問２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65" name="Google Shape;16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6750" y="1617600"/>
            <a:ext cx="5203850" cy="1717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2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588925" y="2002125"/>
            <a:ext cx="1770700" cy="302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2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588925" y="2342761"/>
            <a:ext cx="2136850" cy="302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2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588925" y="2683396"/>
            <a:ext cx="2136850" cy="3023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9" name="Google Shape;169;p22"/>
          <p:cNvGrpSpPr/>
          <p:nvPr/>
        </p:nvGrpSpPr>
        <p:grpSpPr>
          <a:xfrm>
            <a:off x="329507" y="3404005"/>
            <a:ext cx="4885668" cy="1596677"/>
            <a:chOff x="329507" y="3404005"/>
            <a:chExt cx="4885668" cy="1596677"/>
          </a:xfrm>
        </p:grpSpPr>
        <p:pic>
          <p:nvPicPr>
            <p:cNvPr id="170" name="Google Shape;170;p22"/>
            <p:cNvPicPr preferRelativeResize="0"/>
            <p:nvPr/>
          </p:nvPicPr>
          <p:blipFill rotWithShape="1">
            <a:blip r:embed="rId5">
              <a:alphaModFix/>
            </a:blip>
            <a:srcRect b="17464" l="0" r="0" t="16633"/>
            <a:stretch/>
          </p:blipFill>
          <p:spPr>
            <a:xfrm>
              <a:off x="394738" y="3641812"/>
              <a:ext cx="2062086" cy="135887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1" name="Google Shape;171;p22"/>
            <p:cNvSpPr txBox="1"/>
            <p:nvPr/>
          </p:nvSpPr>
          <p:spPr>
            <a:xfrm>
              <a:off x="329507" y="3404005"/>
              <a:ext cx="1077000" cy="36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800">
                  <a:solidFill>
                    <a:srgbClr val="000000"/>
                  </a:solidFill>
                  <a:latin typeface="M PLUS Rounded 1c"/>
                  <a:ea typeface="M PLUS Rounded 1c"/>
                  <a:cs typeface="M PLUS Rounded 1c"/>
                  <a:sym typeface="M PLUS Rounded 1c"/>
                </a:rPr>
                <a:t>コーラ</a:t>
              </a:r>
              <a:endParaRPr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endParaRPr>
            </a:p>
          </p:txBody>
        </p:sp>
        <p:sp>
          <p:nvSpPr>
            <p:cNvPr id="172" name="Google Shape;172;p22"/>
            <p:cNvSpPr txBox="1"/>
            <p:nvPr/>
          </p:nvSpPr>
          <p:spPr>
            <a:xfrm>
              <a:off x="1305837" y="3404005"/>
              <a:ext cx="1308300" cy="36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800">
                  <a:solidFill>
                    <a:srgbClr val="000000"/>
                  </a:solidFill>
                  <a:latin typeface="M PLUS Rounded 1c"/>
                  <a:ea typeface="M PLUS Rounded 1c"/>
                  <a:cs typeface="M PLUS Rounded 1c"/>
                  <a:sym typeface="M PLUS Rounded 1c"/>
                </a:rPr>
                <a:t>カルピス</a:t>
              </a:r>
              <a:endParaRPr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endParaRPr>
            </a:p>
          </p:txBody>
        </p:sp>
        <p:sp>
          <p:nvSpPr>
            <p:cNvPr id="173" name="Google Shape;173;p22"/>
            <p:cNvSpPr txBox="1"/>
            <p:nvPr/>
          </p:nvSpPr>
          <p:spPr>
            <a:xfrm>
              <a:off x="2579375" y="4382300"/>
              <a:ext cx="2635800" cy="347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2100">
                  <a:solidFill>
                    <a:srgbClr val="9900FF"/>
                  </a:solidFill>
                  <a:latin typeface="M PLUS Rounded 1c"/>
                  <a:ea typeface="M PLUS Rounded 1c"/>
                  <a:cs typeface="M PLUS Rounded 1c"/>
                  <a:sym typeface="M PLUS Rounded 1c"/>
                </a:rPr>
                <a:t>中身を入れ替えたい</a:t>
              </a:r>
              <a:endParaRPr sz="2100">
                <a:solidFill>
                  <a:srgbClr val="9900FF"/>
                </a:solidFill>
                <a:latin typeface="M PLUS Rounded 1c"/>
                <a:ea typeface="M PLUS Rounded 1c"/>
                <a:cs typeface="M PLUS Rounded 1c"/>
                <a:sym typeface="M PLUS Rounded 1c"/>
              </a:endParaRPr>
            </a:p>
          </p:txBody>
        </p:sp>
        <p:sp>
          <p:nvSpPr>
            <p:cNvPr id="174" name="Google Shape;174;p22"/>
            <p:cNvSpPr/>
            <p:nvPr/>
          </p:nvSpPr>
          <p:spPr>
            <a:xfrm>
              <a:off x="2579375" y="4035200"/>
              <a:ext cx="2635800" cy="347100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rgbClr val="9900FF"/>
            </a:solidFill>
            <a:ln cap="flat" cmpd="sng" w="9525">
              <a:solidFill>
                <a:srgbClr val="99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 PLUS Rounded 1c"/>
                <a:ea typeface="M PLUS Rounded 1c"/>
                <a:cs typeface="M PLUS Rounded 1c"/>
                <a:sym typeface="M PLUS Rounded 1c"/>
              </a:endParaRPr>
            </a:p>
          </p:txBody>
        </p:sp>
      </p:grpSp>
      <p:sp>
        <p:nvSpPr>
          <p:cNvPr id="175" name="Google Shape;175;p22"/>
          <p:cNvSpPr/>
          <p:nvPr/>
        </p:nvSpPr>
        <p:spPr>
          <a:xfrm>
            <a:off x="6930775" y="2683400"/>
            <a:ext cx="2022600" cy="453300"/>
          </a:xfrm>
          <a:prstGeom prst="wedgeRoundRectCallout">
            <a:avLst>
              <a:gd fmla="val 11917" name="adj1"/>
              <a:gd fmla="val 168332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変数tmpに相当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pSp>
        <p:nvGrpSpPr>
          <p:cNvPr id="176" name="Google Shape;176;p22"/>
          <p:cNvGrpSpPr/>
          <p:nvPr/>
        </p:nvGrpSpPr>
        <p:grpSpPr>
          <a:xfrm>
            <a:off x="5149483" y="3404005"/>
            <a:ext cx="2298117" cy="1596677"/>
            <a:chOff x="5149483" y="3404005"/>
            <a:chExt cx="2298117" cy="1596677"/>
          </a:xfrm>
        </p:grpSpPr>
        <p:pic>
          <p:nvPicPr>
            <p:cNvPr id="177" name="Google Shape;177;p22"/>
            <p:cNvPicPr preferRelativeResize="0"/>
            <p:nvPr/>
          </p:nvPicPr>
          <p:blipFill rotWithShape="1">
            <a:blip r:embed="rId5">
              <a:alphaModFix/>
            </a:blip>
            <a:srcRect b="17464" l="0" r="0" t="16633"/>
            <a:stretch/>
          </p:blipFill>
          <p:spPr>
            <a:xfrm>
              <a:off x="5337713" y="3641812"/>
              <a:ext cx="2062086" cy="135887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8" name="Google Shape;178;p22"/>
            <p:cNvSpPr txBox="1"/>
            <p:nvPr/>
          </p:nvSpPr>
          <p:spPr>
            <a:xfrm>
              <a:off x="6370600" y="3404005"/>
              <a:ext cx="1077000" cy="36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800">
                  <a:solidFill>
                    <a:srgbClr val="000000"/>
                  </a:solidFill>
                  <a:latin typeface="M PLUS Rounded 1c"/>
                  <a:ea typeface="M PLUS Rounded 1c"/>
                  <a:cs typeface="M PLUS Rounded 1c"/>
                  <a:sym typeface="M PLUS Rounded 1c"/>
                </a:rPr>
                <a:t>コーラ</a:t>
              </a:r>
              <a:endParaRPr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endParaRPr>
            </a:p>
          </p:txBody>
        </p:sp>
        <p:sp>
          <p:nvSpPr>
            <p:cNvPr id="179" name="Google Shape;179;p22"/>
            <p:cNvSpPr txBox="1"/>
            <p:nvPr/>
          </p:nvSpPr>
          <p:spPr>
            <a:xfrm>
              <a:off x="5149483" y="3404005"/>
              <a:ext cx="1308300" cy="36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800">
                  <a:solidFill>
                    <a:srgbClr val="000000"/>
                  </a:solidFill>
                  <a:latin typeface="M PLUS Rounded 1c"/>
                  <a:ea typeface="M PLUS Rounded 1c"/>
                  <a:cs typeface="M PLUS Rounded 1c"/>
                  <a:sym typeface="M PLUS Rounded 1c"/>
                </a:rPr>
                <a:t>カルピス</a:t>
              </a:r>
              <a:endParaRPr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endParaRPr>
            </a:p>
          </p:txBody>
        </p:sp>
      </p:grpSp>
      <p:grpSp>
        <p:nvGrpSpPr>
          <p:cNvPr id="180" name="Google Shape;180;p22"/>
          <p:cNvGrpSpPr/>
          <p:nvPr/>
        </p:nvGrpSpPr>
        <p:grpSpPr>
          <a:xfrm>
            <a:off x="6422900" y="3691875"/>
            <a:ext cx="2635800" cy="1507725"/>
            <a:chOff x="6422900" y="3691875"/>
            <a:chExt cx="2635800" cy="1507725"/>
          </a:xfrm>
        </p:grpSpPr>
        <p:pic>
          <p:nvPicPr>
            <p:cNvPr id="181" name="Google Shape;181;p22"/>
            <p:cNvPicPr preferRelativeResize="0"/>
            <p:nvPr/>
          </p:nvPicPr>
          <p:blipFill rotWithShape="1">
            <a:blip r:embed="rId6">
              <a:alphaModFix/>
            </a:blip>
            <a:srcRect b="12988" l="23702" r="19401" t="13254"/>
            <a:stretch/>
          </p:blipFill>
          <p:spPr>
            <a:xfrm>
              <a:off x="7583925" y="3691875"/>
              <a:ext cx="915005" cy="11861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2" name="Google Shape;182;p22"/>
            <p:cNvSpPr txBox="1"/>
            <p:nvPr/>
          </p:nvSpPr>
          <p:spPr>
            <a:xfrm>
              <a:off x="6422900" y="4852500"/>
              <a:ext cx="2635800" cy="347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800">
                  <a:solidFill>
                    <a:srgbClr val="000000"/>
                  </a:solidFill>
                  <a:latin typeface="M PLUS Rounded 1c"/>
                  <a:ea typeface="M PLUS Rounded 1c"/>
                  <a:cs typeface="M PLUS Rounded 1c"/>
                  <a:sym typeface="M PLUS Rounded 1c"/>
                </a:rPr>
                <a:t>コップがもう１個必要</a:t>
              </a:r>
              <a:endParaRPr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3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8.4 リストの操作（データの</a:t>
            </a:r>
            <a:r>
              <a:rPr lang="ja"/>
              <a:t>追加</a:t>
            </a:r>
            <a:r>
              <a:rPr lang="ja"/>
              <a:t>）</a:t>
            </a:r>
            <a:endParaRPr/>
          </a:p>
        </p:txBody>
      </p:sp>
      <p:sp>
        <p:nvSpPr>
          <p:cNvPr id="188" name="Google Shape;188;p23"/>
          <p:cNvSpPr txBox="1"/>
          <p:nvPr/>
        </p:nvSpPr>
        <p:spPr>
          <a:xfrm>
            <a:off x="1163125" y="966575"/>
            <a:ext cx="6462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リスト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の末尾にデータを追加する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89" name="Google Shape;189;p23"/>
          <p:cNvSpPr txBox="1"/>
          <p:nvPr/>
        </p:nvSpPr>
        <p:spPr>
          <a:xfrm>
            <a:off x="223525" y="993925"/>
            <a:ext cx="8634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例６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90" name="Google Shape;19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9500" y="1693800"/>
            <a:ext cx="2485725" cy="146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85250" y="1693800"/>
            <a:ext cx="3333750" cy="1724025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3"/>
          <p:cNvSpPr/>
          <p:nvPr/>
        </p:nvSpPr>
        <p:spPr>
          <a:xfrm>
            <a:off x="681175" y="2453400"/>
            <a:ext cx="1680000" cy="4158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93" name="Google Shape;193;p23"/>
          <p:cNvCxnSpPr/>
          <p:nvPr/>
        </p:nvCxnSpPr>
        <p:spPr>
          <a:xfrm rot="10800000">
            <a:off x="2128975" y="2862125"/>
            <a:ext cx="0" cy="8382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4" name="Google Shape;194;p23"/>
          <p:cNvSpPr txBox="1"/>
          <p:nvPr/>
        </p:nvSpPr>
        <p:spPr>
          <a:xfrm>
            <a:off x="681175" y="3700325"/>
            <a:ext cx="7810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a という名前の配列の末尾に、値が</a:t>
            </a:r>
            <a:r>
              <a:rPr lang="ja" sz="24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６</a:t>
            </a: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の要素を追加する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4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8.5 リストの</a:t>
            </a:r>
            <a:r>
              <a:rPr lang="ja"/>
              <a:t>演算</a:t>
            </a:r>
            <a:r>
              <a:rPr lang="ja"/>
              <a:t>（</a:t>
            </a:r>
            <a:r>
              <a:rPr lang="ja"/>
              <a:t>要素同士の計算</a:t>
            </a:r>
            <a:r>
              <a:rPr lang="ja"/>
              <a:t>）</a:t>
            </a:r>
            <a:endParaRPr/>
          </a:p>
        </p:txBody>
      </p:sp>
      <p:sp>
        <p:nvSpPr>
          <p:cNvPr id="200" name="Google Shape;200;p24"/>
          <p:cNvSpPr txBox="1"/>
          <p:nvPr/>
        </p:nvSpPr>
        <p:spPr>
          <a:xfrm>
            <a:off x="1163125" y="966575"/>
            <a:ext cx="5782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リスト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の要素同士を足し算したいが…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01" name="Google Shape;201;p24"/>
          <p:cNvSpPr txBox="1"/>
          <p:nvPr/>
        </p:nvSpPr>
        <p:spPr>
          <a:xfrm>
            <a:off x="223525" y="993925"/>
            <a:ext cx="8634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７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02" name="Google Shape;20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300" y="3337300"/>
            <a:ext cx="3083098" cy="136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68775" y="1652800"/>
            <a:ext cx="7002000" cy="136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4"/>
          <p:cNvSpPr txBox="1"/>
          <p:nvPr/>
        </p:nvSpPr>
        <p:spPr>
          <a:xfrm>
            <a:off x="309300" y="1652800"/>
            <a:ext cx="1859100" cy="5079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やりたいこと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05" name="Google Shape;205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87675" y="3371303"/>
            <a:ext cx="3083100" cy="1299996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4"/>
          <p:cNvSpPr/>
          <p:nvPr/>
        </p:nvSpPr>
        <p:spPr>
          <a:xfrm>
            <a:off x="3600688" y="3880150"/>
            <a:ext cx="20787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07" name="Google Shape;207;p24"/>
          <p:cNvSpPr txBox="1"/>
          <p:nvPr/>
        </p:nvSpPr>
        <p:spPr>
          <a:xfrm>
            <a:off x="3442000" y="4100350"/>
            <a:ext cx="23961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rgbClr val="99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リスト同士が</a:t>
            </a:r>
            <a:endParaRPr sz="2100">
              <a:solidFill>
                <a:srgbClr val="99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rgbClr val="99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連結されてしまう</a:t>
            </a:r>
            <a:endParaRPr sz="2100">
              <a:solidFill>
                <a:srgbClr val="99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5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8.5 リストの演算（要素同士の計算）</a:t>
            </a:r>
            <a:endParaRPr/>
          </a:p>
        </p:txBody>
      </p:sp>
      <p:sp>
        <p:nvSpPr>
          <p:cNvPr id="213" name="Google Shape;213;p25"/>
          <p:cNvSpPr txBox="1"/>
          <p:nvPr/>
        </p:nvSpPr>
        <p:spPr>
          <a:xfrm>
            <a:off x="1163125" y="966575"/>
            <a:ext cx="5782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リストの要素同士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の足し算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4" name="Google Shape;214;p25"/>
          <p:cNvSpPr txBox="1"/>
          <p:nvPr/>
        </p:nvSpPr>
        <p:spPr>
          <a:xfrm>
            <a:off x="223525" y="993925"/>
            <a:ext cx="8634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８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15" name="Google Shape;21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68775" y="1652800"/>
            <a:ext cx="7002000" cy="136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25"/>
          <p:cNvSpPr txBox="1"/>
          <p:nvPr/>
        </p:nvSpPr>
        <p:spPr>
          <a:xfrm>
            <a:off x="309300" y="1652800"/>
            <a:ext cx="1859100" cy="5079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やりたいこと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17" name="Google Shape;217;p25"/>
          <p:cNvPicPr preferRelativeResize="0"/>
          <p:nvPr/>
        </p:nvPicPr>
        <p:blipFill rotWithShape="1">
          <a:blip r:embed="rId4">
            <a:alphaModFix/>
          </a:blip>
          <a:srcRect b="49382" l="0" r="0" t="0"/>
          <a:stretch/>
        </p:blipFill>
        <p:spPr>
          <a:xfrm>
            <a:off x="537575" y="3658200"/>
            <a:ext cx="4039134" cy="136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25"/>
          <p:cNvPicPr preferRelativeResize="0"/>
          <p:nvPr/>
        </p:nvPicPr>
        <p:blipFill rotWithShape="1">
          <a:blip r:embed="rId4">
            <a:alphaModFix/>
          </a:blip>
          <a:srcRect b="0" l="0" r="0" t="49382"/>
          <a:stretch/>
        </p:blipFill>
        <p:spPr>
          <a:xfrm>
            <a:off x="4827050" y="3658200"/>
            <a:ext cx="4039125" cy="1367997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5"/>
          <p:cNvSpPr txBox="1"/>
          <p:nvPr/>
        </p:nvSpPr>
        <p:spPr>
          <a:xfrm>
            <a:off x="309300" y="3226488"/>
            <a:ext cx="65298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要素の和を１つずつ計算し、appendで追加していく</a:t>
            </a:r>
            <a:endParaRPr sz="21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6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8.5 リストの演算（要素同士の計算）</a:t>
            </a:r>
            <a:endParaRPr/>
          </a:p>
        </p:txBody>
      </p:sp>
      <p:sp>
        <p:nvSpPr>
          <p:cNvPr id="225" name="Google Shape;225;p26"/>
          <p:cNvSpPr txBox="1"/>
          <p:nvPr/>
        </p:nvSpPr>
        <p:spPr>
          <a:xfrm>
            <a:off x="1163125" y="966575"/>
            <a:ext cx="5782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リストの要素同士の足し算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6" name="Google Shape;226;p26"/>
          <p:cNvSpPr txBox="1"/>
          <p:nvPr/>
        </p:nvSpPr>
        <p:spPr>
          <a:xfrm>
            <a:off x="223525" y="993925"/>
            <a:ext cx="8634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例８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27" name="Google Shape;22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68775" y="1652800"/>
            <a:ext cx="7002000" cy="136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26"/>
          <p:cNvSpPr txBox="1"/>
          <p:nvPr/>
        </p:nvSpPr>
        <p:spPr>
          <a:xfrm>
            <a:off x="309300" y="1652800"/>
            <a:ext cx="1859100" cy="5079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やりたいこと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9" name="Google Shape;229;p26"/>
          <p:cNvSpPr txBox="1"/>
          <p:nvPr/>
        </p:nvSpPr>
        <p:spPr>
          <a:xfrm>
            <a:off x="309300" y="3226500"/>
            <a:ext cx="72462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別解：要素の値を一旦すべて０にしておき、１つずつ更新</a:t>
            </a:r>
            <a:endParaRPr sz="21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30" name="Google Shape;230;p26"/>
          <p:cNvPicPr preferRelativeResize="0"/>
          <p:nvPr/>
        </p:nvPicPr>
        <p:blipFill rotWithShape="1">
          <a:blip r:embed="rId4">
            <a:alphaModFix/>
          </a:blip>
          <a:srcRect b="49606" l="0" r="0" t="0"/>
          <a:stretch/>
        </p:blipFill>
        <p:spPr>
          <a:xfrm>
            <a:off x="580475" y="3734400"/>
            <a:ext cx="3655939" cy="136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26"/>
          <p:cNvPicPr preferRelativeResize="0"/>
          <p:nvPr/>
        </p:nvPicPr>
        <p:blipFill rotWithShape="1">
          <a:blip r:embed="rId4">
            <a:alphaModFix/>
          </a:blip>
          <a:srcRect b="0" l="0" r="0" t="49606"/>
          <a:stretch/>
        </p:blipFill>
        <p:spPr>
          <a:xfrm>
            <a:off x="4572000" y="3734400"/>
            <a:ext cx="3655939" cy="136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7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発展</a:t>
            </a:r>
            <a:endParaRPr/>
          </a:p>
        </p:txBody>
      </p:sp>
      <p:sp>
        <p:nvSpPr>
          <p:cNvPr id="237" name="Google Shape;237;p27"/>
          <p:cNvSpPr txBox="1"/>
          <p:nvPr/>
        </p:nvSpPr>
        <p:spPr>
          <a:xfrm>
            <a:off x="430825" y="966575"/>
            <a:ext cx="4666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やり方は例８とほぼ同じです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38" name="Google Shape;238;p27"/>
          <p:cNvPicPr preferRelativeResize="0"/>
          <p:nvPr/>
        </p:nvPicPr>
        <p:blipFill rotWithShape="1">
          <a:blip r:embed="rId3">
            <a:alphaModFix/>
          </a:blip>
          <a:srcRect b="91889" l="0" r="0" t="0"/>
          <a:stretch/>
        </p:blipFill>
        <p:spPr>
          <a:xfrm>
            <a:off x="637050" y="1693175"/>
            <a:ext cx="3953125" cy="738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27"/>
          <p:cNvPicPr preferRelativeResize="0"/>
          <p:nvPr/>
        </p:nvPicPr>
        <p:blipFill rotWithShape="1">
          <a:blip r:embed="rId3">
            <a:alphaModFix/>
          </a:blip>
          <a:srcRect b="0" l="0" r="0" t="85059"/>
          <a:stretch/>
        </p:blipFill>
        <p:spPr>
          <a:xfrm>
            <a:off x="637050" y="3051875"/>
            <a:ext cx="3953125" cy="1359974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27"/>
          <p:cNvSpPr txBox="1"/>
          <p:nvPr/>
        </p:nvSpPr>
        <p:spPr>
          <a:xfrm>
            <a:off x="637050" y="2464625"/>
            <a:ext cx="1423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（中略）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41" name="Google Shape;241;p27"/>
          <p:cNvSpPr/>
          <p:nvPr/>
        </p:nvSpPr>
        <p:spPr>
          <a:xfrm>
            <a:off x="4672100" y="3062850"/>
            <a:ext cx="209100" cy="13599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42" name="Google Shape;242;p27"/>
          <p:cNvSpPr txBox="1"/>
          <p:nvPr/>
        </p:nvSpPr>
        <p:spPr>
          <a:xfrm>
            <a:off x="4886925" y="3270163"/>
            <a:ext cx="41898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計算結果のリストの中身を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表示して結果を確認すること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変数をたくさん用意したいとき</a:t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3925" y="1608975"/>
            <a:ext cx="1420150" cy="3464775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 txBox="1"/>
          <p:nvPr/>
        </p:nvSpPr>
        <p:spPr>
          <a:xfrm>
            <a:off x="223525" y="993925"/>
            <a:ext cx="3339300" cy="534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例：10個の変数を用意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91450" y="1647163"/>
            <a:ext cx="3665725" cy="1849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14541" y="1811500"/>
            <a:ext cx="2781109" cy="22764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/>
          <p:nvPr/>
        </p:nvSpPr>
        <p:spPr>
          <a:xfrm>
            <a:off x="2892163" y="3702475"/>
            <a:ext cx="2064300" cy="3855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2167500" y="4276650"/>
            <a:ext cx="6489600" cy="5346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「配列」（pythonでは「リスト」）の出番！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8.1 </a:t>
            </a:r>
            <a:r>
              <a:rPr lang="ja"/>
              <a:t>配列（以下、リストと呼ぶ）とは？</a:t>
            </a:r>
            <a:endParaRPr/>
          </a:p>
        </p:txBody>
      </p:sp>
      <p:sp>
        <p:nvSpPr>
          <p:cNvPr id="73" name="Google Shape;73;p15"/>
          <p:cNvSpPr txBox="1"/>
          <p:nvPr/>
        </p:nvSpPr>
        <p:spPr>
          <a:xfrm>
            <a:off x="1487975" y="966575"/>
            <a:ext cx="1778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≒ アパート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4" name="Google Shape;74;p15"/>
          <p:cNvSpPr txBox="1"/>
          <p:nvPr/>
        </p:nvSpPr>
        <p:spPr>
          <a:xfrm>
            <a:off x="223525" y="993925"/>
            <a:ext cx="1142400" cy="5346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リスト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75" name="Google Shape;75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96175" y="1598275"/>
            <a:ext cx="4881825" cy="2721425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5"/>
          <p:cNvSpPr/>
          <p:nvPr/>
        </p:nvSpPr>
        <p:spPr>
          <a:xfrm>
            <a:off x="1453104" y="3248185"/>
            <a:ext cx="300900" cy="3009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7" name="Google Shape;77;p15"/>
          <p:cNvSpPr/>
          <p:nvPr/>
        </p:nvSpPr>
        <p:spPr>
          <a:xfrm>
            <a:off x="127825" y="3549075"/>
            <a:ext cx="1238100" cy="383700"/>
          </a:xfrm>
          <a:prstGeom prst="wedgeRoundRectCallout">
            <a:avLst>
              <a:gd fmla="val 55622" name="adj1"/>
              <a:gd fmla="val -85835" name="adj2"/>
              <a:gd fmla="val 0" name="adj3"/>
            </a:avLst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リスト名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8" name="Google Shape;78;p15"/>
          <p:cNvSpPr/>
          <p:nvPr/>
        </p:nvSpPr>
        <p:spPr>
          <a:xfrm rot="5400000">
            <a:off x="520225" y="4091550"/>
            <a:ext cx="453300" cy="3009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127825" y="4398825"/>
            <a:ext cx="1865700" cy="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アパートの名前</a:t>
            </a:r>
            <a:endParaRPr sz="1800">
              <a:solidFill>
                <a:schemeClr val="dk2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0" name="Google Shape;80;p15"/>
          <p:cNvSpPr/>
          <p:nvPr/>
        </p:nvSpPr>
        <p:spPr>
          <a:xfrm>
            <a:off x="1853975" y="3232714"/>
            <a:ext cx="3870600" cy="3009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1" name="Google Shape;81;p15"/>
          <p:cNvSpPr/>
          <p:nvPr/>
        </p:nvSpPr>
        <p:spPr>
          <a:xfrm>
            <a:off x="6300000" y="3373725"/>
            <a:ext cx="2127300" cy="734400"/>
          </a:xfrm>
          <a:prstGeom prst="wedgeRoundRectCallout">
            <a:avLst>
              <a:gd fmla="val -76225" name="adj1"/>
              <a:gd fmla="val -49595" name="adj2"/>
              <a:gd fmla="val 0" name="adj3"/>
            </a:avLst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添字番号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（</a:t>
            </a:r>
            <a:r>
              <a:rPr b="1" lang="ja" sz="1800" u="sng">
                <a:latin typeface="M PLUS Rounded 1c"/>
                <a:ea typeface="M PLUS Rounded 1c"/>
                <a:cs typeface="M PLUS Rounded 1c"/>
                <a:sym typeface="M PLUS Rounded 1c"/>
              </a:rPr>
              <a:t>０から始まる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）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2" name="Google Shape;82;p15"/>
          <p:cNvSpPr/>
          <p:nvPr/>
        </p:nvSpPr>
        <p:spPr>
          <a:xfrm rot="5400000">
            <a:off x="7204200" y="4167750"/>
            <a:ext cx="453300" cy="3009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3" name="Google Shape;83;p15"/>
          <p:cNvSpPr txBox="1"/>
          <p:nvPr/>
        </p:nvSpPr>
        <p:spPr>
          <a:xfrm>
            <a:off x="6859650" y="4475025"/>
            <a:ext cx="1142400" cy="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部屋番号</a:t>
            </a:r>
            <a:endParaRPr sz="1800">
              <a:solidFill>
                <a:schemeClr val="dk2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8.1 配列（以下、リストと呼ぶ）とは？</a:t>
            </a:r>
            <a:endParaRPr/>
          </a:p>
        </p:txBody>
      </p:sp>
      <p:sp>
        <p:nvSpPr>
          <p:cNvPr id="89" name="Google Shape;89;p16"/>
          <p:cNvSpPr txBox="1"/>
          <p:nvPr/>
        </p:nvSpPr>
        <p:spPr>
          <a:xfrm>
            <a:off x="1163125" y="966575"/>
            <a:ext cx="7581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リストを作成し、1から10までの数値を代入していく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0" name="Google Shape;90;p16"/>
          <p:cNvSpPr txBox="1"/>
          <p:nvPr/>
        </p:nvSpPr>
        <p:spPr>
          <a:xfrm>
            <a:off x="223525" y="993925"/>
            <a:ext cx="8634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例１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91" name="Google Shape;9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500" y="1693800"/>
            <a:ext cx="3968200" cy="104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6500" y="3302600"/>
            <a:ext cx="5176935" cy="1678175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6"/>
          <p:cNvSpPr/>
          <p:nvPr/>
        </p:nvSpPr>
        <p:spPr>
          <a:xfrm>
            <a:off x="1561150" y="2865488"/>
            <a:ext cx="1638900" cy="3201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4" name="Google Shape;94;p16"/>
          <p:cNvSpPr txBox="1"/>
          <p:nvPr/>
        </p:nvSpPr>
        <p:spPr>
          <a:xfrm>
            <a:off x="3200050" y="2771600"/>
            <a:ext cx="39681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rgbClr val="99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各部屋に数値が代入されていく</a:t>
            </a:r>
            <a:endParaRPr sz="2100">
              <a:solidFill>
                <a:srgbClr val="99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5" name="Google Shape;95;p16"/>
          <p:cNvSpPr/>
          <p:nvPr/>
        </p:nvSpPr>
        <p:spPr>
          <a:xfrm>
            <a:off x="1084525" y="3274425"/>
            <a:ext cx="4570500" cy="3009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6" name="Google Shape;96;p16"/>
          <p:cNvSpPr/>
          <p:nvPr/>
        </p:nvSpPr>
        <p:spPr>
          <a:xfrm>
            <a:off x="5866693" y="3432500"/>
            <a:ext cx="791100" cy="320100"/>
          </a:xfrm>
          <a:prstGeom prst="wedgeRoundRectCallout">
            <a:avLst>
              <a:gd fmla="val -76225" name="adj1"/>
              <a:gd fmla="val -49595" name="adj2"/>
              <a:gd fmla="val 0" name="adj3"/>
            </a:avLst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要素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7" name="Google Shape;97;p16"/>
          <p:cNvSpPr/>
          <p:nvPr/>
        </p:nvSpPr>
        <p:spPr>
          <a:xfrm rot="5400000">
            <a:off x="6061200" y="3862950"/>
            <a:ext cx="453300" cy="3009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8" name="Google Shape;98;p16"/>
          <p:cNvSpPr txBox="1"/>
          <p:nvPr/>
        </p:nvSpPr>
        <p:spPr>
          <a:xfrm>
            <a:off x="5442800" y="4170225"/>
            <a:ext cx="1638900" cy="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各部屋の中身</a:t>
            </a:r>
            <a:endParaRPr sz="1800">
              <a:solidFill>
                <a:schemeClr val="dk2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8.1 配列（以下、リストと呼ぶ）とは？</a:t>
            </a:r>
            <a:endParaRPr/>
          </a:p>
        </p:txBody>
      </p:sp>
      <p:sp>
        <p:nvSpPr>
          <p:cNvPr id="104" name="Google Shape;104;p17"/>
          <p:cNvSpPr txBox="1"/>
          <p:nvPr/>
        </p:nvSpPr>
        <p:spPr>
          <a:xfrm>
            <a:off x="1163125" y="966575"/>
            <a:ext cx="7581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リストの要素を取得する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5" name="Google Shape;105;p17"/>
          <p:cNvSpPr txBox="1"/>
          <p:nvPr/>
        </p:nvSpPr>
        <p:spPr>
          <a:xfrm>
            <a:off x="223525" y="993925"/>
            <a:ext cx="8634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２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06" name="Google Shape;10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2025" y="2936601"/>
            <a:ext cx="5041225" cy="1653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7675" y="1693800"/>
            <a:ext cx="4043383" cy="1077525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7"/>
          <p:cNvSpPr/>
          <p:nvPr/>
        </p:nvSpPr>
        <p:spPr>
          <a:xfrm>
            <a:off x="3771900" y="4091550"/>
            <a:ext cx="383700" cy="4185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9" name="Google Shape;109;p17"/>
          <p:cNvSpPr/>
          <p:nvPr/>
        </p:nvSpPr>
        <p:spPr>
          <a:xfrm>
            <a:off x="4382143" y="2871054"/>
            <a:ext cx="383700" cy="3837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0" name="Google Shape;110;p17"/>
          <p:cNvSpPr/>
          <p:nvPr/>
        </p:nvSpPr>
        <p:spPr>
          <a:xfrm>
            <a:off x="1557586" y="2071725"/>
            <a:ext cx="627600" cy="3636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11" name="Google Shape;111;p17"/>
          <p:cNvCxnSpPr/>
          <p:nvPr/>
        </p:nvCxnSpPr>
        <p:spPr>
          <a:xfrm rot="10800000">
            <a:off x="2205375" y="2232275"/>
            <a:ext cx="26301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2" name="Google Shape;112;p17"/>
          <p:cNvSpPr txBox="1"/>
          <p:nvPr/>
        </p:nvSpPr>
        <p:spPr>
          <a:xfrm>
            <a:off x="4890550" y="1807373"/>
            <a:ext cx="38532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aというリスト（アパート）の</a:t>
            </a:r>
            <a:endParaRPr sz="21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添字番号７（７号室） の値</a:t>
            </a:r>
            <a:endParaRPr sz="21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3" name="Google Shape;113;p17"/>
          <p:cNvSpPr/>
          <p:nvPr/>
        </p:nvSpPr>
        <p:spPr>
          <a:xfrm>
            <a:off x="3320300" y="4681325"/>
            <a:ext cx="3938700" cy="363600"/>
          </a:xfrm>
          <a:prstGeom prst="wedgeRoundRectCallout">
            <a:avLst>
              <a:gd fmla="val -31451" name="adj1"/>
              <a:gd fmla="val -92320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先頭から８番目であることに注意！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8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8.1 配列（以下、リストと呼ぶ）とは？</a:t>
            </a:r>
            <a:endParaRPr/>
          </a:p>
        </p:txBody>
      </p:sp>
      <p:sp>
        <p:nvSpPr>
          <p:cNvPr id="119" name="Google Shape;119;p18"/>
          <p:cNvSpPr txBox="1"/>
          <p:nvPr/>
        </p:nvSpPr>
        <p:spPr>
          <a:xfrm>
            <a:off x="1163125" y="966575"/>
            <a:ext cx="7581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リスト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には、どんな型のデータも入れられる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0" name="Google Shape;120;p18"/>
          <p:cNvSpPr txBox="1"/>
          <p:nvPr/>
        </p:nvSpPr>
        <p:spPr>
          <a:xfrm>
            <a:off x="223525" y="993925"/>
            <a:ext cx="8634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３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21" name="Google Shape;12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9050" y="1693800"/>
            <a:ext cx="3783200" cy="10900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8"/>
          <p:cNvSpPr txBox="1"/>
          <p:nvPr/>
        </p:nvSpPr>
        <p:spPr>
          <a:xfrm>
            <a:off x="379050" y="2949150"/>
            <a:ext cx="6032700" cy="1848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1:整数(int)型</a:t>
            </a:r>
            <a:endParaRPr sz="21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2:文字列(str)型</a:t>
            </a:r>
            <a:endParaRPr sz="21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3:小数(float)型</a:t>
            </a:r>
            <a:endParaRPr sz="21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4:bool型 (True or False)</a:t>
            </a:r>
            <a:endParaRPr sz="21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☆これらを格納しているリストそのものはlist型</a:t>
            </a:r>
            <a:endParaRPr sz="21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2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9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8.1 配列（以下、リストと呼ぶ）とは？</a:t>
            </a:r>
            <a:endParaRPr/>
          </a:p>
        </p:txBody>
      </p:sp>
      <p:sp>
        <p:nvSpPr>
          <p:cNvPr id="128" name="Google Shape;128;p19"/>
          <p:cNvSpPr txBox="1"/>
          <p:nvPr/>
        </p:nvSpPr>
        <p:spPr>
          <a:xfrm>
            <a:off x="1163125" y="966575"/>
            <a:ext cx="7581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中身のないリストだけ用意することもできる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9" name="Google Shape;129;p19"/>
          <p:cNvSpPr txBox="1"/>
          <p:nvPr/>
        </p:nvSpPr>
        <p:spPr>
          <a:xfrm>
            <a:off x="223525" y="993925"/>
            <a:ext cx="8634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４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0" name="Google Shape;130;p19"/>
          <p:cNvSpPr txBox="1"/>
          <p:nvPr/>
        </p:nvSpPr>
        <p:spPr>
          <a:xfrm>
            <a:off x="379050" y="3025350"/>
            <a:ext cx="6600900" cy="534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中身がないので目には見えない（空集合のイメージ）</a:t>
            </a:r>
            <a:endParaRPr sz="2100">
              <a:solidFill>
                <a:schemeClr val="dk2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31" name="Google Shape;13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9050" y="1749152"/>
            <a:ext cx="2487843" cy="10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0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8.1 配列（以下、リストと呼ぶ）とは？</a:t>
            </a:r>
            <a:endParaRPr/>
          </a:p>
        </p:txBody>
      </p:sp>
      <p:sp>
        <p:nvSpPr>
          <p:cNvPr id="137" name="Google Shape;137;p20"/>
          <p:cNvSpPr txBox="1"/>
          <p:nvPr/>
        </p:nvSpPr>
        <p:spPr>
          <a:xfrm>
            <a:off x="1163125" y="966575"/>
            <a:ext cx="56076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10から19の数字を</a:t>
            </a:r>
            <a:r>
              <a:rPr b="1" lang="ja" sz="2400" u="sng">
                <a:latin typeface="M PLUS Rounded 1c"/>
                <a:ea typeface="M PLUS Rounded 1c"/>
                <a:cs typeface="M PLUS Rounded 1c"/>
                <a:sym typeface="M PLUS Rounded 1c"/>
              </a:rPr>
              <a:t>大きい順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に格納し、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先頭から４番目のデータを出力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8" name="Google Shape;138;p20"/>
          <p:cNvSpPr txBox="1"/>
          <p:nvPr/>
        </p:nvSpPr>
        <p:spPr>
          <a:xfrm>
            <a:off x="223525" y="993925"/>
            <a:ext cx="8634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問１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39" name="Google Shape;13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6725" y="2063100"/>
            <a:ext cx="5873100" cy="741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0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1565325" y="2097975"/>
            <a:ext cx="4634500" cy="302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0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1565325" y="2496775"/>
            <a:ext cx="863400" cy="302325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0"/>
          <p:cNvSpPr/>
          <p:nvPr/>
        </p:nvSpPr>
        <p:spPr>
          <a:xfrm>
            <a:off x="1819125" y="2993100"/>
            <a:ext cx="3801000" cy="741000"/>
          </a:xfrm>
          <a:prstGeom prst="wedgeRoundRectCallout">
            <a:avLst>
              <a:gd fmla="val -44286" name="adj1"/>
              <a:gd fmla="val -75881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先頭から４番目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latin typeface="M PLUS Rounded 1c"/>
                <a:ea typeface="M PLUS Rounded 1c"/>
                <a:cs typeface="M PLUS Rounded 1c"/>
                <a:sym typeface="M PLUS Rounded 1c"/>
              </a:rPr>
              <a:t>→添字番号（部屋番号）は３</a:t>
            </a:r>
            <a:endParaRPr sz="21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1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/>
              <a:t>8.2 </a:t>
            </a:r>
            <a:r>
              <a:rPr lang="ja"/>
              <a:t>リストの操作（データの書き換え）</a:t>
            </a:r>
            <a:endParaRPr/>
          </a:p>
        </p:txBody>
      </p:sp>
      <p:sp>
        <p:nvSpPr>
          <p:cNvPr id="148" name="Google Shape;148;p21"/>
          <p:cNvSpPr txBox="1"/>
          <p:nvPr/>
        </p:nvSpPr>
        <p:spPr>
          <a:xfrm>
            <a:off x="1163125" y="966575"/>
            <a:ext cx="4634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リスト内のデータを書き換える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9" name="Google Shape;149;p21"/>
          <p:cNvSpPr txBox="1"/>
          <p:nvPr/>
        </p:nvSpPr>
        <p:spPr>
          <a:xfrm>
            <a:off x="223525" y="993925"/>
            <a:ext cx="863400" cy="53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例５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50" name="Google Shape;15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5050" y="3642300"/>
            <a:ext cx="4240806" cy="137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08883" y="1693788"/>
            <a:ext cx="4253142" cy="1378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4200" y="1693800"/>
            <a:ext cx="4227800" cy="1509928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1"/>
          <p:cNvSpPr/>
          <p:nvPr/>
        </p:nvSpPr>
        <p:spPr>
          <a:xfrm>
            <a:off x="5967800" y="3203725"/>
            <a:ext cx="1935300" cy="2931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4" name="Google Shape;154;p21"/>
          <p:cNvSpPr/>
          <p:nvPr/>
        </p:nvSpPr>
        <p:spPr>
          <a:xfrm>
            <a:off x="6055975" y="2644400"/>
            <a:ext cx="331200" cy="3933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5" name="Google Shape;155;p21"/>
          <p:cNvSpPr/>
          <p:nvPr/>
        </p:nvSpPr>
        <p:spPr>
          <a:xfrm>
            <a:off x="6055975" y="4579747"/>
            <a:ext cx="331200" cy="3933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6" name="Google Shape;156;p21"/>
          <p:cNvSpPr txBox="1"/>
          <p:nvPr/>
        </p:nvSpPr>
        <p:spPr>
          <a:xfrm>
            <a:off x="479150" y="3642300"/>
            <a:ext cx="3957900" cy="9240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新たに値を代入すると、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元々入っていた値は消える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7" name="Google Shape;157;p21"/>
          <p:cNvSpPr/>
          <p:nvPr/>
        </p:nvSpPr>
        <p:spPr>
          <a:xfrm>
            <a:off x="6456975" y="1598275"/>
            <a:ext cx="453300" cy="393300"/>
          </a:xfrm>
          <a:prstGeom prst="mathMultiply">
            <a:avLst>
              <a:gd fmla="val 7246" name="adj1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